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0" r:id="rId2"/>
    <p:sldId id="335" r:id="rId3"/>
    <p:sldId id="259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275" r:id="rId12"/>
    <p:sldId id="345" r:id="rId13"/>
    <p:sldId id="351" r:id="rId14"/>
    <p:sldId id="346" r:id="rId15"/>
    <p:sldId id="282" r:id="rId16"/>
    <p:sldId id="280" r:id="rId17"/>
    <p:sldId id="309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32" r:id="rId30"/>
    <p:sldId id="284" r:id="rId31"/>
    <p:sldId id="35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8657" y="2251588"/>
            <a:ext cx="4214283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4131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291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64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ifixit.com/Teardow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54dotTt7k0?feature=oembed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jp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jk-B33UB15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xAngb0wRZJ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Tracking: Optical Techniques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8E907-FFA5-4C92-A74E-1FD949B2195A}"/>
              </a:ext>
            </a:extLst>
          </p:cNvPr>
          <p:cNvSpPr txBox="1"/>
          <p:nvPr/>
        </p:nvSpPr>
        <p:spPr>
          <a:xfrm>
            <a:off x="7097087" y="4929731"/>
            <a:ext cx="45132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Based on material from:</a:t>
            </a:r>
            <a:br>
              <a:rPr lang="en-US" dirty="0"/>
            </a:br>
            <a:r>
              <a:rPr lang="en-US" dirty="0"/>
              <a:t>Gordon </a:t>
            </a:r>
            <a:r>
              <a:rPr lang="en-US" dirty="0" err="1"/>
              <a:t>Wetzstein</a:t>
            </a:r>
            <a:r>
              <a:rPr lang="en-US" dirty="0"/>
              <a:t>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FA65-A3C8-4CF5-856E-DA3BE6D6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Perspective-n-Point Problem (PnP)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0E1E-C5BB-4D12-A384-1A636B06A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n-points on an object in an image, compute the pose matrix </a:t>
            </a:r>
            <a:r>
              <a:rPr lang="en-US" dirty="0" err="1"/>
              <a:t>T</a:t>
            </a:r>
            <a:r>
              <a:rPr lang="en-US" baseline="-25000" dirty="0" err="1"/>
              <a:t>rb</a:t>
            </a:r>
            <a:endParaRPr lang="en-US" baseline="-25000" dirty="0"/>
          </a:p>
          <a:p>
            <a:r>
              <a:rPr lang="en-US" dirty="0"/>
              <a:t>Each observed point (</a:t>
            </a:r>
            <a:r>
              <a:rPr lang="en-US" dirty="0" err="1"/>
              <a:t>i,j</a:t>
            </a:r>
            <a:r>
              <a:rPr lang="en-US" dirty="0"/>
              <a:t>) in image coordinates eliminates 2 DOFs</a:t>
            </a:r>
          </a:p>
          <a:p>
            <a:r>
              <a:rPr lang="en-US" dirty="0"/>
              <a:t>For 3 points (i.e. P3P) 0 DOFs remain but solution is not unique</a:t>
            </a:r>
          </a:p>
          <a:p>
            <a:r>
              <a:rPr lang="en-US" dirty="0"/>
              <a:t>P6P required for unique solution</a:t>
            </a:r>
          </a:p>
          <a:p>
            <a:r>
              <a:rPr lang="en-US" dirty="0"/>
              <a:t>More than 6 points generally used to make solution robust to error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79A1-6513-4CE8-AFF2-BD48DA85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80" y="3747674"/>
            <a:ext cx="4051831" cy="2836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0F07B-B7D0-47B9-B939-55D9480484B7}"/>
              </a:ext>
            </a:extLst>
          </p:cNvPr>
          <p:cNvSpPr txBox="1"/>
          <p:nvPr/>
        </p:nvSpPr>
        <p:spPr>
          <a:xfrm>
            <a:off x="763398" y="4295163"/>
            <a:ext cx="192946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Remember: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We are computing the pose of the camera</a:t>
            </a:r>
          </a:p>
        </p:txBody>
      </p:sp>
    </p:spTree>
    <p:extLst>
      <p:ext uri="{BB962C8B-B14F-4D97-AF65-F5344CB8AC3E}">
        <p14:creationId xmlns:p14="http://schemas.microsoft.com/office/powerpoint/2010/main" val="287438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291" y="41792"/>
            <a:ext cx="69543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25" dirty="0"/>
              <a:t>Positional </a:t>
            </a:r>
            <a:r>
              <a:rPr spc="25" dirty="0"/>
              <a:t>Tracking </a:t>
            </a:r>
            <a:r>
              <a:rPr dirty="0"/>
              <a:t>-</a:t>
            </a:r>
            <a:r>
              <a:rPr spc="-108" dirty="0"/>
              <a:t> </a:t>
            </a:r>
            <a:r>
              <a:rPr spc="67" dirty="0"/>
              <a:t>Optical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6"/>
            <a:ext cx="5389033" cy="3240202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485785" marR="303748" indent="-465676">
              <a:lnSpc>
                <a:spcPts val="3500"/>
              </a:lnSpc>
              <a:spcBef>
                <a:spcPts val="365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active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(near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IR)</a:t>
            </a:r>
            <a:r>
              <a:rPr sz="3000" spc="-1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LEDs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767"/>
              </a:spcBef>
            </a:pP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OR</a:t>
            </a:r>
            <a:endParaRPr sz="3000">
              <a:latin typeface="Arial"/>
              <a:cs typeface="Arial"/>
            </a:endParaRPr>
          </a:p>
          <a:p>
            <a:pPr marL="485785" marR="8467" indent="-465676">
              <a:spcBef>
                <a:spcPts val="1733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passive</a:t>
            </a:r>
            <a:r>
              <a:rPr sz="3000" spc="-1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retro-reflectors 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-83" dirty="0">
                <a:solidFill>
                  <a:srgbClr val="141313"/>
                </a:solidFill>
                <a:latin typeface="Arial"/>
                <a:cs typeface="Arial"/>
              </a:rPr>
              <a:t>IR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illumination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around  camera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90" y="5428786"/>
            <a:ext cx="5706533" cy="92822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85785" marR="8467" indent="-465676">
              <a:lnSpc>
                <a:spcPct val="102800"/>
              </a:lnSpc>
              <a:spcBef>
                <a:spcPts val="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both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Oculus 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Rift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-58" dirty="0">
                <a:solidFill>
                  <a:srgbClr val="141313"/>
                </a:solidFill>
                <a:latin typeface="Arial"/>
                <a:cs typeface="Arial"/>
              </a:rPr>
              <a:t>HTC</a:t>
            </a:r>
            <a:r>
              <a:rPr sz="3000" spc="-1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Vive 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come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optical</a:t>
            </a:r>
            <a:r>
              <a:rPr sz="3000" spc="-5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2602" y="5262033"/>
            <a:ext cx="2749550" cy="752279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algn="ctr">
              <a:lnSpc>
                <a:spcPts val="2367"/>
              </a:lnSpc>
              <a:spcBef>
                <a:spcPts val="167"/>
              </a:spcBef>
            </a:pPr>
            <a:r>
              <a:rPr sz="2000" spc="17" dirty="0">
                <a:latin typeface="Arial"/>
                <a:cs typeface="Arial"/>
              </a:rPr>
              <a:t>Oculus</a:t>
            </a:r>
            <a:r>
              <a:rPr sz="2000" spc="-17" dirty="0">
                <a:latin typeface="Arial"/>
                <a:cs typeface="Arial"/>
              </a:rPr>
              <a:t> </a:t>
            </a:r>
            <a:r>
              <a:rPr sz="2000" spc="-33" dirty="0">
                <a:latin typeface="Arial"/>
                <a:cs typeface="Arial"/>
              </a:rPr>
              <a:t>Rift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1567"/>
              </a:lnSpc>
            </a:pPr>
            <a:r>
              <a:rPr sz="1333" dirty="0">
                <a:latin typeface="Arial"/>
                <a:cs typeface="Arial"/>
              </a:rPr>
              <a:t>https://</a:t>
            </a:r>
            <a:r>
              <a:rPr sz="1333" dirty="0">
                <a:latin typeface="Arial"/>
                <a:cs typeface="Arial"/>
                <a:hlinkClick r:id="rId2"/>
              </a:rPr>
              <a:t>www.ifixit.com/Teardown/</a:t>
            </a:r>
            <a:endParaRPr sz="1333">
              <a:latin typeface="Arial"/>
              <a:cs typeface="Arial"/>
            </a:endParaRPr>
          </a:p>
          <a:p>
            <a:pPr algn="ctr">
              <a:spcBef>
                <a:spcPts val="67"/>
              </a:spcBef>
            </a:pPr>
            <a:r>
              <a:rPr sz="1333" dirty="0">
                <a:latin typeface="Arial"/>
                <a:cs typeface="Arial"/>
              </a:rPr>
              <a:t>Oculus+Rift+CV1+Teardown/60612</a:t>
            </a:r>
            <a:endParaRPr sz="13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5109" y="1440873"/>
            <a:ext cx="1461653" cy="48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5969001" y="1651000"/>
            <a:ext cx="1101725" cy="0"/>
          </a:xfrm>
          <a:custGeom>
            <a:avLst/>
            <a:gdLst/>
            <a:ahLst/>
            <a:cxnLst/>
            <a:rect l="l" t="t" r="r" b="b"/>
            <a:pathLst>
              <a:path w="661035">
                <a:moveTo>
                  <a:pt x="0" y="0"/>
                </a:moveTo>
                <a:lnTo>
                  <a:pt x="660594" y="0"/>
                </a:lnTo>
              </a:path>
            </a:pathLst>
          </a:custGeom>
          <a:ln w="2539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6918817" y="1552744"/>
            <a:ext cx="193182" cy="196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7620001" y="1016000"/>
            <a:ext cx="3819925" cy="4093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Lighthouse HTC </a:t>
            </a:r>
            <a:r>
              <a:rPr lang="en-US" dirty="0" err="1"/>
              <a:t>Vive</a:t>
            </a:r>
            <a:r>
              <a:rPr lang="en-US" dirty="0"/>
              <a:t> tracking is an example</a:t>
            </a:r>
          </a:p>
          <a:p>
            <a:r>
              <a:rPr lang="en-US" dirty="0"/>
              <a:t>Lighthouse has spinning drum emitting vertical and horizontal IR light</a:t>
            </a:r>
          </a:p>
          <a:p>
            <a:r>
              <a:rPr lang="en-US" dirty="0"/>
              <a:t>Photodiodes on HMD detect IR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B648-1540-4229-A31A-3D6DA169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5" y="3258187"/>
            <a:ext cx="9297884" cy="35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0130-9003-427B-920A-0F1D14E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HTC Lighthouse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C66EF-B429-43B4-99AE-8D438C1E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503266"/>
            <a:ext cx="7810501" cy="38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92F6-DAB9-4260-915C-8A3F459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HTC Lighthouse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9FE45-0C9A-4DF4-BCAF-C185EC30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1776400" cy="4555200"/>
          </a:xfrm>
        </p:spPr>
        <p:txBody>
          <a:bodyPr/>
          <a:lstStyle/>
          <a:p>
            <a:r>
              <a:rPr lang="en-US" dirty="0"/>
              <a:t>Bright IR flash followed by 2 sweeps of IR light</a:t>
            </a:r>
          </a:p>
          <a:p>
            <a:r>
              <a:rPr lang="en-US" dirty="0"/>
              <a:t>Horizontal light determines column of feature coordinate</a:t>
            </a:r>
          </a:p>
          <a:p>
            <a:r>
              <a:rPr lang="en-US" dirty="0"/>
              <a:t>Vertical light determines row of feature coordinates</a:t>
            </a:r>
            <a:br>
              <a:rPr lang="en-US" dirty="0"/>
            </a:br>
            <a:r>
              <a:rPr lang="en-US" sz="2400" b="1" dirty="0"/>
              <a:t>Time delay from flash reflection to sweep reflection is recorded by HMD photodiodes</a:t>
            </a:r>
            <a:endParaRPr lang="en-US" b="1" dirty="0"/>
          </a:p>
          <a:p>
            <a:r>
              <a:rPr lang="en-US" dirty="0"/>
              <a:t>Multiple base stations needed to compute distance from feature to station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CAF5D-BEEA-472B-8479-5B25D278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" y="3887696"/>
            <a:ext cx="7905989" cy="274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8DA86-4A97-44B5-9EAF-E6E254ACD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7" t="13937"/>
          <a:stretch/>
        </p:blipFill>
        <p:spPr>
          <a:xfrm>
            <a:off x="8505475" y="4339596"/>
            <a:ext cx="2771775" cy="22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0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538" y="46952"/>
            <a:ext cx="7779808" cy="688159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lang="en-US" spc="50" dirty="0"/>
              <a:t>Example: HTC Lighthouse</a:t>
            </a:r>
            <a:endParaRPr spc="-25" dirty="0"/>
          </a:p>
        </p:txBody>
      </p:sp>
      <p:pic>
        <p:nvPicPr>
          <p:cNvPr id="9" name="Online Media 8" title="HTC Vive Lighthouse Chaperone tracking system Explained">
            <a:hlinkClick r:id="" action="ppaction://media"/>
            <a:extLst>
              <a:ext uri="{FF2B5EF4-FFF2-40B4-BE49-F238E27FC236}">
                <a16:creationId xmlns:a16="http://schemas.microsoft.com/office/drawing/2014/main" id="{E268116E-BD77-4F81-A228-05FB693D38B4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4718" y="735111"/>
            <a:ext cx="10328697" cy="5807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4709" y="773717"/>
            <a:ext cx="1727472" cy="1472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8635997" y="508000"/>
            <a:ext cx="2286000" cy="1778000"/>
          </a:xfrm>
          <a:custGeom>
            <a:avLst/>
            <a:gdLst/>
            <a:ahLst/>
            <a:cxnLst/>
            <a:rect l="l" t="t" r="r" b="b"/>
            <a:pathLst>
              <a:path w="1371600" h="1066800">
                <a:moveTo>
                  <a:pt x="0" y="1066799"/>
                </a:moveTo>
                <a:lnTo>
                  <a:pt x="1371600" y="1066799"/>
                </a:lnTo>
                <a:lnTo>
                  <a:pt x="1371600" y="0"/>
                </a:lnTo>
                <a:lnTo>
                  <a:pt x="0" y="0"/>
                </a:lnTo>
                <a:lnTo>
                  <a:pt x="0" y="1066799"/>
                </a:lnTo>
                <a:close/>
              </a:path>
            </a:pathLst>
          </a:custGeom>
          <a:solidFill>
            <a:srgbClr val="FFFFFE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1538" y="41792"/>
            <a:ext cx="7779808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50" dirty="0"/>
              <a:t>Understanding </a:t>
            </a:r>
            <a:r>
              <a:rPr spc="-67" dirty="0"/>
              <a:t>Pose</a:t>
            </a:r>
            <a:r>
              <a:rPr spc="-125" dirty="0"/>
              <a:t> </a:t>
            </a:r>
            <a:r>
              <a:rPr spc="-25" dirty="0"/>
              <a:t>Estimation</a:t>
            </a:r>
          </a:p>
        </p:txBody>
      </p:sp>
      <p:sp>
        <p:nvSpPr>
          <p:cNvPr id="7" name="object 7"/>
          <p:cNvSpPr/>
          <p:nvPr/>
        </p:nvSpPr>
        <p:spPr>
          <a:xfrm>
            <a:off x="5867401" y="4274127"/>
            <a:ext cx="408708" cy="45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8" name="object 8"/>
          <p:cNvSpPr/>
          <p:nvPr/>
        </p:nvSpPr>
        <p:spPr>
          <a:xfrm>
            <a:off x="5953748" y="4318001"/>
            <a:ext cx="239680" cy="283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9" name="object 9"/>
          <p:cNvSpPr/>
          <p:nvPr/>
        </p:nvSpPr>
        <p:spPr>
          <a:xfrm>
            <a:off x="5953749" y="4318000"/>
            <a:ext cx="240242" cy="283633"/>
          </a:xfrm>
          <a:custGeom>
            <a:avLst/>
            <a:gdLst/>
            <a:ahLst/>
            <a:cxnLst/>
            <a:rect l="l" t="t" r="r" b="b"/>
            <a:pathLst>
              <a:path w="144145" h="170180">
                <a:moveTo>
                  <a:pt x="143807" y="78491"/>
                </a:moveTo>
                <a:lnTo>
                  <a:pt x="0" y="169878"/>
                </a:lnTo>
                <a:lnTo>
                  <a:pt x="13175" y="0"/>
                </a:lnTo>
                <a:lnTo>
                  <a:pt x="143807" y="78491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0" name="object 10"/>
          <p:cNvSpPr/>
          <p:nvPr/>
        </p:nvSpPr>
        <p:spPr>
          <a:xfrm>
            <a:off x="5659581" y="4433454"/>
            <a:ext cx="519545" cy="519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5746129" y="4482363"/>
            <a:ext cx="348538" cy="348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2" name="object 12"/>
          <p:cNvSpPr/>
          <p:nvPr/>
        </p:nvSpPr>
        <p:spPr>
          <a:xfrm>
            <a:off x="5746128" y="448236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130632" y="209124"/>
                </a:moveTo>
                <a:lnTo>
                  <a:pt x="0" y="130632"/>
                </a:lnTo>
                <a:lnTo>
                  <a:pt x="78491" y="0"/>
                </a:lnTo>
                <a:lnTo>
                  <a:pt x="209124" y="78491"/>
                </a:lnTo>
                <a:lnTo>
                  <a:pt x="130632" y="209124"/>
                </a:lnTo>
                <a:close/>
              </a:path>
            </a:pathLst>
          </a:custGeom>
          <a:ln w="9524">
            <a:solidFill>
              <a:srgbClr val="181717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3" name="object 13"/>
          <p:cNvSpPr/>
          <p:nvPr/>
        </p:nvSpPr>
        <p:spPr>
          <a:xfrm>
            <a:off x="8679872" y="831272"/>
            <a:ext cx="374072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4" name="object 14"/>
          <p:cNvSpPr/>
          <p:nvPr/>
        </p:nvSpPr>
        <p:spPr>
          <a:xfrm>
            <a:off x="8755061" y="870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5" name="object 15"/>
          <p:cNvSpPr/>
          <p:nvPr/>
        </p:nvSpPr>
        <p:spPr>
          <a:xfrm>
            <a:off x="6084569" y="1057801"/>
            <a:ext cx="2709333" cy="3326342"/>
          </a:xfrm>
          <a:custGeom>
            <a:avLst/>
            <a:gdLst/>
            <a:ahLst/>
            <a:cxnLst/>
            <a:rect l="l" t="t" r="r" b="b"/>
            <a:pathLst>
              <a:path w="1625600" h="1995805">
                <a:moveTo>
                  <a:pt x="0" y="1995365"/>
                </a:moveTo>
                <a:lnTo>
                  <a:pt x="1625502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4789762" y="3341642"/>
            <a:ext cx="1090083" cy="53446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R="8467" algn="r">
              <a:spcBef>
                <a:spcPts val="167"/>
              </a:spcBef>
            </a:pPr>
            <a:r>
              <a:rPr sz="1667" spc="-8" dirty="0">
                <a:solidFill>
                  <a:srgbClr val="141313"/>
                </a:solidFill>
                <a:latin typeface="Arial"/>
                <a:cs typeface="Arial"/>
              </a:rPr>
              <a:t>2D</a:t>
            </a:r>
            <a:endParaRPr sz="1667">
              <a:latin typeface="Arial"/>
              <a:cs typeface="Arial"/>
            </a:endParaRPr>
          </a:p>
          <a:p>
            <a:pPr marL="21167"/>
            <a:r>
              <a:rPr sz="1667" spc="17" dirty="0">
                <a:solidFill>
                  <a:srgbClr val="141313"/>
                </a:solidFill>
                <a:latin typeface="Arial"/>
                <a:cs typeface="Arial"/>
              </a:rPr>
              <a:t>projections</a:t>
            </a:r>
            <a:endParaRPr sz="166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02434" y="1212272"/>
            <a:ext cx="374072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9177567" y="1251688"/>
            <a:ext cx="225792" cy="225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19" name="object 19"/>
          <p:cNvSpPr/>
          <p:nvPr/>
        </p:nvSpPr>
        <p:spPr>
          <a:xfrm>
            <a:off x="8721434" y="1510143"/>
            <a:ext cx="374072" cy="381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8796567" y="1549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1" name="object 21"/>
          <p:cNvSpPr/>
          <p:nvPr/>
        </p:nvSpPr>
        <p:spPr>
          <a:xfrm>
            <a:off x="9850580" y="1281546"/>
            <a:ext cx="381000" cy="374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2" name="object 22"/>
          <p:cNvSpPr/>
          <p:nvPr/>
        </p:nvSpPr>
        <p:spPr>
          <a:xfrm>
            <a:off x="9929191" y="1316437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3" name="object 23"/>
          <p:cNvSpPr/>
          <p:nvPr/>
        </p:nvSpPr>
        <p:spPr>
          <a:xfrm>
            <a:off x="10328562" y="962891"/>
            <a:ext cx="381000" cy="374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4" name="object 24"/>
          <p:cNvSpPr/>
          <p:nvPr/>
        </p:nvSpPr>
        <p:spPr>
          <a:xfrm>
            <a:off x="10406157" y="997689"/>
            <a:ext cx="225792" cy="225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5" name="object 25"/>
          <p:cNvSpPr/>
          <p:nvPr/>
        </p:nvSpPr>
        <p:spPr>
          <a:xfrm>
            <a:off x="10370125" y="1641764"/>
            <a:ext cx="381000" cy="374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6" name="object 26"/>
          <p:cNvSpPr/>
          <p:nvPr/>
        </p:nvSpPr>
        <p:spPr>
          <a:xfrm>
            <a:off x="10447569" y="1676771"/>
            <a:ext cx="225792" cy="225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9864434" y="2029690"/>
            <a:ext cx="374072" cy="381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8" name="object 28"/>
          <p:cNvSpPr/>
          <p:nvPr/>
        </p:nvSpPr>
        <p:spPr>
          <a:xfrm>
            <a:off x="9939569" y="2068146"/>
            <a:ext cx="225792" cy="2257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29" name="object 29"/>
          <p:cNvSpPr/>
          <p:nvPr/>
        </p:nvSpPr>
        <p:spPr>
          <a:xfrm>
            <a:off x="6084568" y="1736882"/>
            <a:ext cx="2751667" cy="2646892"/>
          </a:xfrm>
          <a:custGeom>
            <a:avLst/>
            <a:gdLst/>
            <a:ahLst/>
            <a:cxnLst/>
            <a:rect l="l" t="t" r="r" b="b"/>
            <a:pathLst>
              <a:path w="1651000" h="1588135">
                <a:moveTo>
                  <a:pt x="0" y="1587915"/>
                </a:moveTo>
                <a:lnTo>
                  <a:pt x="16504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0" name="object 30"/>
          <p:cNvSpPr/>
          <p:nvPr/>
        </p:nvSpPr>
        <p:spPr>
          <a:xfrm>
            <a:off x="6084568" y="1438799"/>
            <a:ext cx="3132667" cy="2945342"/>
          </a:xfrm>
          <a:custGeom>
            <a:avLst/>
            <a:gdLst/>
            <a:ahLst/>
            <a:cxnLst/>
            <a:rect l="l" t="t" r="r" b="b"/>
            <a:pathLst>
              <a:path w="1879600" h="1767205">
                <a:moveTo>
                  <a:pt x="0" y="1766765"/>
                </a:moveTo>
                <a:lnTo>
                  <a:pt x="18790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1" name="object 31"/>
          <p:cNvSpPr/>
          <p:nvPr/>
        </p:nvSpPr>
        <p:spPr>
          <a:xfrm>
            <a:off x="6084568" y="2255258"/>
            <a:ext cx="3894667" cy="2128308"/>
          </a:xfrm>
          <a:custGeom>
            <a:avLst/>
            <a:gdLst/>
            <a:ahLst/>
            <a:cxnLst/>
            <a:rect l="l" t="t" r="r" b="b"/>
            <a:pathLst>
              <a:path w="2336800" h="1276985">
                <a:moveTo>
                  <a:pt x="0" y="1276890"/>
                </a:moveTo>
                <a:lnTo>
                  <a:pt x="233620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2" name="object 32"/>
          <p:cNvSpPr/>
          <p:nvPr/>
        </p:nvSpPr>
        <p:spPr>
          <a:xfrm>
            <a:off x="6084569" y="1503550"/>
            <a:ext cx="3884083" cy="2880783"/>
          </a:xfrm>
          <a:custGeom>
            <a:avLst/>
            <a:gdLst/>
            <a:ahLst/>
            <a:cxnLst/>
            <a:rect l="l" t="t" r="r" b="b"/>
            <a:pathLst>
              <a:path w="2330450" h="1728470">
                <a:moveTo>
                  <a:pt x="0" y="1727915"/>
                </a:moveTo>
                <a:lnTo>
                  <a:pt x="232998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3" name="object 33"/>
          <p:cNvSpPr/>
          <p:nvPr/>
        </p:nvSpPr>
        <p:spPr>
          <a:xfrm>
            <a:off x="6084569" y="1184801"/>
            <a:ext cx="4360333" cy="3199342"/>
          </a:xfrm>
          <a:custGeom>
            <a:avLst/>
            <a:gdLst/>
            <a:ahLst/>
            <a:cxnLst/>
            <a:rect l="l" t="t" r="r" b="b"/>
            <a:pathLst>
              <a:path w="2616200" h="1919605">
                <a:moveTo>
                  <a:pt x="0" y="1919165"/>
                </a:moveTo>
                <a:lnTo>
                  <a:pt x="2616160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4" name="object 34"/>
          <p:cNvSpPr/>
          <p:nvPr/>
        </p:nvSpPr>
        <p:spPr>
          <a:xfrm>
            <a:off x="6084568" y="1894623"/>
            <a:ext cx="4476750" cy="2489200"/>
          </a:xfrm>
          <a:custGeom>
            <a:avLst/>
            <a:gdLst/>
            <a:ahLst/>
            <a:cxnLst/>
            <a:rect l="l" t="t" r="r" b="b"/>
            <a:pathLst>
              <a:path w="2686050" h="1493520">
                <a:moveTo>
                  <a:pt x="0" y="1493270"/>
                </a:moveTo>
                <a:lnTo>
                  <a:pt x="2685536" y="0"/>
                </a:lnTo>
              </a:path>
            </a:pathLst>
          </a:custGeom>
          <a:ln w="6349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5" name="object 35"/>
          <p:cNvSpPr/>
          <p:nvPr/>
        </p:nvSpPr>
        <p:spPr>
          <a:xfrm>
            <a:off x="8620123" y="2037292"/>
            <a:ext cx="280458" cy="338667"/>
          </a:xfrm>
          <a:custGeom>
            <a:avLst/>
            <a:gdLst/>
            <a:ahLst/>
            <a:cxnLst/>
            <a:rect l="l" t="t" r="r" b="b"/>
            <a:pathLst>
              <a:path w="168275" h="203200">
                <a:moveTo>
                  <a:pt x="168275" y="0"/>
                </a:moveTo>
                <a:lnTo>
                  <a:pt x="0" y="203199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6" name="object 36"/>
          <p:cNvSpPr/>
          <p:nvPr/>
        </p:nvSpPr>
        <p:spPr>
          <a:xfrm>
            <a:off x="8884717" y="2148418"/>
            <a:ext cx="285750" cy="23812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171443" y="0"/>
                </a:moveTo>
                <a:lnTo>
                  <a:pt x="0" y="142874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7" name="object 37"/>
          <p:cNvSpPr/>
          <p:nvPr/>
        </p:nvSpPr>
        <p:spPr>
          <a:xfrm>
            <a:off x="5992091" y="2791691"/>
            <a:ext cx="1433945" cy="20435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8" name="object 38"/>
          <p:cNvSpPr/>
          <p:nvPr/>
        </p:nvSpPr>
        <p:spPr>
          <a:xfrm>
            <a:off x="6075245" y="2838000"/>
            <a:ext cx="1270000" cy="1873250"/>
          </a:xfrm>
          <a:custGeom>
            <a:avLst/>
            <a:gdLst/>
            <a:ahLst/>
            <a:cxnLst/>
            <a:rect l="l" t="t" r="r" b="b"/>
            <a:pathLst>
              <a:path w="762000" h="1123950">
                <a:moveTo>
                  <a:pt x="0" y="0"/>
                </a:moveTo>
                <a:lnTo>
                  <a:pt x="761999" y="377258"/>
                </a:lnTo>
                <a:lnTo>
                  <a:pt x="761999" y="1123401"/>
                </a:lnTo>
                <a:lnTo>
                  <a:pt x="0" y="74614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39" name="object 39"/>
          <p:cNvSpPr/>
          <p:nvPr/>
        </p:nvSpPr>
        <p:spPr>
          <a:xfrm>
            <a:off x="6636327" y="3463636"/>
            <a:ext cx="270163" cy="263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0" name="object 40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8"/>
                </a:lnTo>
                <a:lnTo>
                  <a:pt x="56447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1" name="object 41"/>
          <p:cNvSpPr/>
          <p:nvPr/>
        </p:nvSpPr>
        <p:spPr>
          <a:xfrm>
            <a:off x="6721594" y="350991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2" name="object 42"/>
          <p:cNvSpPr/>
          <p:nvPr/>
        </p:nvSpPr>
        <p:spPr>
          <a:xfrm>
            <a:off x="6643254" y="3650673"/>
            <a:ext cx="263235" cy="2632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3" name="object 43"/>
          <p:cNvSpPr/>
          <p:nvPr/>
        </p:nvSpPr>
        <p:spPr>
          <a:xfrm>
            <a:off x="6725976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8" y="0"/>
                </a:moveTo>
                <a:lnTo>
                  <a:pt x="17943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3" y="56446"/>
                </a:lnTo>
                <a:lnTo>
                  <a:pt x="29378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4" name="object 44"/>
          <p:cNvSpPr/>
          <p:nvPr/>
        </p:nvSpPr>
        <p:spPr>
          <a:xfrm>
            <a:off x="6725974" y="369398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5" name="object 45"/>
          <p:cNvSpPr/>
          <p:nvPr/>
        </p:nvSpPr>
        <p:spPr>
          <a:xfrm>
            <a:off x="6747162" y="3553693"/>
            <a:ext cx="270163" cy="2632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6" name="object 46"/>
          <p:cNvSpPr/>
          <p:nvPr/>
        </p:nvSpPr>
        <p:spPr>
          <a:xfrm>
            <a:off x="6834169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2" y="56446"/>
                </a:lnTo>
                <a:lnTo>
                  <a:pt x="50150" y="50151"/>
                </a:lnTo>
                <a:lnTo>
                  <a:pt x="56446" y="40813"/>
                </a:lnTo>
                <a:lnTo>
                  <a:pt x="58755" y="29377"/>
                </a:lnTo>
                <a:lnTo>
                  <a:pt x="56446" y="17942"/>
                </a:lnTo>
                <a:lnTo>
                  <a:pt x="50150" y="8604"/>
                </a:lnTo>
                <a:lnTo>
                  <a:pt x="40812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7" name="object 47"/>
          <p:cNvSpPr/>
          <p:nvPr/>
        </p:nvSpPr>
        <p:spPr>
          <a:xfrm>
            <a:off x="6834168" y="3596048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8" name="object 48"/>
          <p:cNvSpPr/>
          <p:nvPr/>
        </p:nvSpPr>
        <p:spPr>
          <a:xfrm>
            <a:off x="6934200" y="3546764"/>
            <a:ext cx="270163" cy="2701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49" name="object 49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6"/>
                </a:lnTo>
                <a:lnTo>
                  <a:pt x="29377" y="58755"/>
                </a:lnTo>
                <a:lnTo>
                  <a:pt x="40813" y="56446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0" name="object 50"/>
          <p:cNvSpPr/>
          <p:nvPr/>
        </p:nvSpPr>
        <p:spPr>
          <a:xfrm>
            <a:off x="7020596" y="359372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1" name="object 51"/>
          <p:cNvSpPr/>
          <p:nvPr/>
        </p:nvSpPr>
        <p:spPr>
          <a:xfrm>
            <a:off x="6948053" y="3699164"/>
            <a:ext cx="263235" cy="263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2" name="object 52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3" name="object 53"/>
          <p:cNvSpPr/>
          <p:nvPr/>
        </p:nvSpPr>
        <p:spPr>
          <a:xfrm>
            <a:off x="7029103" y="374342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4" name="object 54"/>
          <p:cNvSpPr/>
          <p:nvPr/>
        </p:nvSpPr>
        <p:spPr>
          <a:xfrm>
            <a:off x="6885709" y="3567545"/>
            <a:ext cx="263235" cy="2701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5" name="object 55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2"/>
                </a:lnTo>
                <a:lnTo>
                  <a:pt x="0" y="29377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7" y="40813"/>
                </a:lnTo>
                <a:lnTo>
                  <a:pt x="58756" y="29377"/>
                </a:lnTo>
                <a:lnTo>
                  <a:pt x="56447" y="17942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6" name="object 56"/>
          <p:cNvSpPr/>
          <p:nvPr/>
        </p:nvSpPr>
        <p:spPr>
          <a:xfrm>
            <a:off x="6968486" y="3614701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7" name="object 57"/>
          <p:cNvSpPr/>
          <p:nvPr/>
        </p:nvSpPr>
        <p:spPr>
          <a:xfrm>
            <a:off x="6878782" y="3733799"/>
            <a:ext cx="270163" cy="2701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8" name="object 58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377" y="0"/>
                </a:moveTo>
                <a:lnTo>
                  <a:pt x="17942" y="2308"/>
                </a:lnTo>
                <a:lnTo>
                  <a:pt x="8604" y="8604"/>
                </a:lnTo>
                <a:lnTo>
                  <a:pt x="2308" y="17943"/>
                </a:lnTo>
                <a:lnTo>
                  <a:pt x="0" y="29378"/>
                </a:lnTo>
                <a:lnTo>
                  <a:pt x="2308" y="40813"/>
                </a:lnTo>
                <a:lnTo>
                  <a:pt x="8604" y="50151"/>
                </a:lnTo>
                <a:lnTo>
                  <a:pt x="17942" y="56447"/>
                </a:lnTo>
                <a:lnTo>
                  <a:pt x="29377" y="58756"/>
                </a:lnTo>
                <a:lnTo>
                  <a:pt x="40813" y="56447"/>
                </a:lnTo>
                <a:lnTo>
                  <a:pt x="50151" y="50151"/>
                </a:lnTo>
                <a:lnTo>
                  <a:pt x="56446" y="40813"/>
                </a:lnTo>
                <a:lnTo>
                  <a:pt x="58755" y="29378"/>
                </a:lnTo>
                <a:lnTo>
                  <a:pt x="56446" y="17943"/>
                </a:lnTo>
                <a:lnTo>
                  <a:pt x="50151" y="8604"/>
                </a:lnTo>
                <a:lnTo>
                  <a:pt x="40813" y="2308"/>
                </a:lnTo>
                <a:lnTo>
                  <a:pt x="2937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59" name="object 59"/>
          <p:cNvSpPr/>
          <p:nvPr/>
        </p:nvSpPr>
        <p:spPr>
          <a:xfrm>
            <a:off x="6963823" y="3781666"/>
            <a:ext cx="98425" cy="9842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0" y="29378"/>
                </a:moveTo>
                <a:lnTo>
                  <a:pt x="2308" y="17942"/>
                </a:lnTo>
                <a:lnTo>
                  <a:pt x="8604" y="8604"/>
                </a:lnTo>
                <a:lnTo>
                  <a:pt x="17942" y="2308"/>
                </a:lnTo>
                <a:lnTo>
                  <a:pt x="29378" y="0"/>
                </a:lnTo>
                <a:lnTo>
                  <a:pt x="40813" y="2308"/>
                </a:lnTo>
                <a:lnTo>
                  <a:pt x="50151" y="8604"/>
                </a:lnTo>
                <a:lnTo>
                  <a:pt x="56447" y="17942"/>
                </a:lnTo>
                <a:lnTo>
                  <a:pt x="58756" y="29378"/>
                </a:lnTo>
                <a:lnTo>
                  <a:pt x="56447" y="40813"/>
                </a:lnTo>
                <a:lnTo>
                  <a:pt x="50151" y="50151"/>
                </a:lnTo>
                <a:lnTo>
                  <a:pt x="40813" y="56447"/>
                </a:lnTo>
                <a:lnTo>
                  <a:pt x="29378" y="58755"/>
                </a:lnTo>
                <a:lnTo>
                  <a:pt x="17942" y="56447"/>
                </a:lnTo>
                <a:lnTo>
                  <a:pt x="8604" y="50151"/>
                </a:lnTo>
                <a:lnTo>
                  <a:pt x="2308" y="40813"/>
                </a:lnTo>
                <a:lnTo>
                  <a:pt x="0" y="29378"/>
                </a:lnTo>
                <a:close/>
              </a:path>
            </a:pathLst>
          </a:custGeom>
          <a:ln w="9524">
            <a:solidFill>
              <a:srgbClr val="1A1818"/>
            </a:solidFill>
          </a:ln>
        </p:spPr>
        <p:txBody>
          <a:bodyPr wrap="square" lIns="0" tIns="0" rIns="0" bIns="0" rtlCol="0"/>
          <a:lstStyle/>
          <a:p>
            <a:endParaRPr sz="3000"/>
          </a:p>
        </p:txBody>
      </p:sp>
      <p:sp>
        <p:nvSpPr>
          <p:cNvPr id="60" name="object 60"/>
          <p:cNvSpPr txBox="1"/>
          <p:nvPr/>
        </p:nvSpPr>
        <p:spPr>
          <a:xfrm>
            <a:off x="512234" y="5279905"/>
            <a:ext cx="10099675" cy="1362489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21167">
              <a:spcBef>
                <a:spcPts val="1725"/>
              </a:spcBef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Estimating </a:t>
            </a:r>
            <a:r>
              <a:rPr sz="3000" spc="-33" dirty="0">
                <a:solidFill>
                  <a:srgbClr val="141313"/>
                </a:solidFill>
                <a:latin typeface="Arial"/>
                <a:cs typeface="Arial"/>
              </a:rPr>
              <a:t>6-DoF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from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projections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is known as</a:t>
            </a:r>
            <a:r>
              <a:rPr sz="3000" spc="9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</a:t>
            </a:r>
            <a:endParaRPr sz="3000">
              <a:latin typeface="Arial"/>
              <a:cs typeface="Arial"/>
            </a:endParaRPr>
          </a:p>
          <a:p>
            <a:pPr marL="21167">
              <a:spcBef>
                <a:spcPts val="1615"/>
              </a:spcBef>
            </a:pPr>
            <a:r>
              <a:rPr sz="3083" i="1" spc="-25" dirty="0">
                <a:solidFill>
                  <a:srgbClr val="141313"/>
                </a:solidFill>
                <a:latin typeface="Arial"/>
                <a:cs typeface="Arial"/>
              </a:rPr>
              <a:t>Perspective-n-point</a:t>
            </a:r>
            <a:r>
              <a:rPr sz="3083" i="1" spc="-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17" dirty="0">
                <a:solidFill>
                  <a:srgbClr val="141313"/>
                </a:solidFill>
                <a:latin typeface="Arial"/>
                <a:cs typeface="Arial"/>
              </a:rPr>
              <a:t>problem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4F68ED92-2B5F-4CFD-B63C-30F97871F96A}"/>
              </a:ext>
            </a:extLst>
          </p:cNvPr>
          <p:cNvSpPr txBox="1"/>
          <p:nvPr/>
        </p:nvSpPr>
        <p:spPr>
          <a:xfrm>
            <a:off x="481490" y="1326684"/>
            <a:ext cx="4574117" cy="1854909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0109" marR="8467">
              <a:lnSpc>
                <a:spcPct val="98800"/>
              </a:lnSpc>
              <a:spcBef>
                <a:spcPts val="208"/>
              </a:spcBef>
              <a:tabLst>
                <a:tab pos="496368" algn="l"/>
                <a:tab pos="497427" algn="l"/>
              </a:tabLst>
            </a:pPr>
            <a:r>
              <a:rPr lang="en-US" sz="3000" dirty="0">
                <a:solidFill>
                  <a:srgbClr val="141313"/>
                </a:solidFill>
                <a:latin typeface="Arial"/>
                <a:cs typeface="Arial"/>
              </a:rPr>
              <a:t>F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estimation,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multiple 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known  relative 3D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169"/>
          <p:cNvSpPr txBox="1">
            <a:spLocks noGrp="1"/>
          </p:cNvSpPr>
          <p:nvPr>
            <p:ph type="title"/>
          </p:nvPr>
        </p:nvSpPr>
        <p:spPr>
          <a:xfrm>
            <a:off x="4000376" y="-296763"/>
            <a:ext cx="4202642" cy="1375591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42" dirty="0"/>
              <a:t>Image</a:t>
            </a:r>
            <a:r>
              <a:rPr spc="-75" dirty="0"/>
              <a:t> </a:t>
            </a:r>
            <a:r>
              <a:rPr spc="-33" dirty="0"/>
              <a:t>Formation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305216" y="1069850"/>
            <a:ext cx="12091509" cy="453670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8467">
              <a:lnSpc>
                <a:spcPts val="3500"/>
              </a:lnSpc>
              <a:spcBef>
                <a:spcPts val="365"/>
              </a:spcBef>
              <a:tabLst>
                <a:tab pos="496368" algn="l"/>
                <a:tab pos="497427" algn="l"/>
              </a:tabLst>
            </a:pPr>
            <a:r>
              <a:rPr lang="en-US" sz="2400" spc="25" dirty="0">
                <a:solidFill>
                  <a:srgbClr val="141313"/>
                </a:solidFill>
                <a:latin typeface="Arial"/>
                <a:cs typeface="Arial"/>
              </a:rPr>
              <a:t>M</a:t>
            </a:r>
            <a:r>
              <a:rPr sz="2400" spc="67" dirty="0">
                <a:solidFill>
                  <a:srgbClr val="141313"/>
                </a:solidFill>
                <a:latin typeface="Arial"/>
                <a:cs typeface="Arial"/>
              </a:rPr>
              <a:t>ap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3D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83" dirty="0">
                <a:solidFill>
                  <a:srgbClr val="141313"/>
                </a:solidFill>
                <a:latin typeface="Arial"/>
                <a:cs typeface="Arial"/>
              </a:rPr>
              <a:t>object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 </a:t>
            </a:r>
            <a:r>
              <a:rPr sz="2400" dirty="0">
                <a:solidFill>
                  <a:srgbClr val="141313"/>
                </a:solidFill>
                <a:latin typeface="Arial"/>
                <a:cs typeface="Arial"/>
              </a:rPr>
              <a:t>system to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2D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points </a:t>
            </a:r>
            <a:r>
              <a:rPr sz="2400" spc="-8" dirty="0">
                <a:solidFill>
                  <a:srgbClr val="141313"/>
                </a:solidFill>
                <a:latin typeface="Arial"/>
                <a:cs typeface="Arial"/>
              </a:rPr>
              <a:t>in </a:t>
            </a:r>
            <a:r>
              <a:rPr sz="2400" spc="58" dirty="0">
                <a:solidFill>
                  <a:srgbClr val="141313"/>
                </a:solidFill>
                <a:latin typeface="Arial"/>
                <a:cs typeface="Arial"/>
              </a:rPr>
              <a:t>window</a:t>
            </a:r>
            <a:r>
              <a:rPr sz="2400" spc="-2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141313"/>
                </a:solidFill>
                <a:latin typeface="Arial"/>
                <a:cs typeface="Arial"/>
              </a:rPr>
              <a:t>coordinates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BFCD7C7-5C71-4D66-8590-E15085BD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50" y="2247899"/>
            <a:ext cx="6681075" cy="384566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EE87CC9D-9320-4A1B-B037-8612B26B9841}"/>
              </a:ext>
            </a:extLst>
          </p:cNvPr>
          <p:cNvSpPr txBox="1"/>
          <p:nvPr/>
        </p:nvSpPr>
        <p:spPr>
          <a:xfrm>
            <a:off x="7791450" y="2445441"/>
            <a:ext cx="296227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With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Lighthouse, the IR light sweeps allow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 to generate 2D “image points” associated with each photodiode on the </a:t>
            </a:r>
            <a:r>
              <a:rPr lang="en-US" dirty="0" err="1">
                <a:latin typeface="Comic Sans MS" panose="030F0702030302020204" pitchFamily="66" charset="0"/>
              </a:rPr>
              <a:t>Vive</a:t>
            </a:r>
            <a:r>
              <a:rPr lang="en-US" dirty="0">
                <a:latin typeface="Comic Sans MS" panose="030F0702030302020204" pitchFamily="66" charset="0"/>
              </a:rPr>
              <a:t>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8D7B-FF92-4EEF-B84D-88A42D89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6" y="365127"/>
            <a:ext cx="11068574" cy="1325563"/>
          </a:xfrm>
        </p:spPr>
        <p:txBody>
          <a:bodyPr/>
          <a:lstStyle/>
          <a:p>
            <a:r>
              <a:rPr lang="en-US" dirty="0"/>
              <a:t>Finding Pose: Use a Familiar Camera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443807-04B2-4AB9-86EC-73DF99480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97" y="1543574"/>
            <a:ext cx="10420393" cy="51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6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4379-9BB8-42AF-A073-7CD8530A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14977-4183-43EC-90C7-81D0EBB5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2511"/>
            <a:ext cx="9182101" cy="143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D2281-061D-40B0-B373-020B06C4328E}"/>
              </a:ext>
            </a:extLst>
          </p:cNvPr>
          <p:cNvSpPr txBox="1"/>
          <p:nvPr/>
        </p:nvSpPr>
        <p:spPr>
          <a:xfrm>
            <a:off x="838200" y="3741490"/>
            <a:ext cx="9807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very constrained case, we can simplify the model to be as you see above</a:t>
            </a:r>
          </a:p>
          <a:p>
            <a:r>
              <a:rPr lang="en-US" dirty="0"/>
              <a:t>We assume all the marker points are co-planar and at z=0 in the local frame.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find the </a:t>
            </a:r>
            <a:r>
              <a:rPr lang="en-US" dirty="0" err="1"/>
              <a:t>Homography</a:t>
            </a:r>
            <a:r>
              <a:rPr lang="en-US" dirty="0"/>
              <a:t> matrix H…that will ultimately give us a pose</a:t>
            </a:r>
          </a:p>
        </p:txBody>
      </p:sp>
    </p:spTree>
    <p:extLst>
      <p:ext uri="{BB962C8B-B14F-4D97-AF65-F5344CB8AC3E}">
        <p14:creationId xmlns:p14="http://schemas.microsoft.com/office/powerpoint/2010/main" val="365279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9802-28E3-4813-9686-700D7D3E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Tracking Position and Orientation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83F80-DA9A-4DFD-8A41-4E8F536E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Now we will discuss tracking all 6 DOFs for a moving rigid body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We call the position + orientation the </a:t>
            </a:r>
            <a:r>
              <a:rPr lang="en-US" i="1" dirty="0"/>
              <a:t>pose</a:t>
            </a:r>
          </a:p>
          <a:p>
            <a:pPr marL="152396" indent="0">
              <a:buNone/>
            </a:pPr>
            <a:endParaRPr lang="en-US" i="1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397F22-29DC-442D-BB32-06A063E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307" y="3685736"/>
            <a:ext cx="2941105" cy="29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079C0-BBF0-4DDE-8A0F-7AAD216C9E31}"/>
              </a:ext>
            </a:extLst>
          </p:cNvPr>
          <p:cNvSpPr/>
          <p:nvPr/>
        </p:nvSpPr>
        <p:spPr>
          <a:xfrm>
            <a:off x="8037706" y="2464466"/>
            <a:ext cx="3738694" cy="12434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0109" marR="8467">
              <a:lnSpc>
                <a:spcPts val="3065"/>
              </a:lnSpc>
              <a:tabLst>
                <a:tab pos="496368" algn="l"/>
                <a:tab pos="497427" algn="l"/>
              </a:tabLst>
            </a:pP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Why track? </a:t>
            </a:r>
            <a:b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</a:br>
            <a:r>
              <a:rPr lang="en-US" spc="-75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lang="en-US" spc="42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map user</a:t>
            </a:r>
            <a:r>
              <a:rPr lang="en-US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movement into the</a:t>
            </a:r>
            <a:r>
              <a:rPr lang="en-US" spc="-8" dirty="0">
                <a:solidFill>
                  <a:srgbClr val="141313"/>
                </a:solidFill>
                <a:latin typeface="Comic Sans MS" panose="030F0702030302020204" pitchFamily="66" charset="0"/>
                <a:cs typeface="Arial"/>
              </a:rPr>
              <a:t> virtual environment.</a:t>
            </a:r>
            <a:endParaRPr lang="en-US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13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94D6-2147-4B7F-9760-315A0EF5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65127"/>
            <a:ext cx="11134725" cy="1325563"/>
          </a:xfrm>
        </p:spPr>
        <p:txBody>
          <a:bodyPr/>
          <a:lstStyle/>
          <a:p>
            <a:r>
              <a:rPr lang="en-US" dirty="0"/>
              <a:t>Finding Pose: Linear </a:t>
            </a:r>
            <a:r>
              <a:rPr lang="en-US" dirty="0" err="1"/>
              <a:t>Homography</a:t>
            </a:r>
            <a:r>
              <a:rPr lang="en-US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D275-2BF3-44BA-812D-E289A4EE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482725"/>
            <a:ext cx="10515600" cy="11080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Homography</a:t>
            </a:r>
            <a:r>
              <a:rPr lang="en-US" dirty="0"/>
              <a:t>  matrix has 8 degrees of freedom</a:t>
            </a:r>
          </a:p>
          <a:p>
            <a:pPr marL="0" indent="0">
              <a:buNone/>
            </a:pPr>
            <a:r>
              <a:rPr lang="en-US" dirty="0"/>
              <a:t>Any scaled version of the matrix can be used…get the same result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BF39-7580-4DC2-B19E-8738D71C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332"/>
            <a:ext cx="12192000" cy="31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7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46F6-59EE-42BC-A275-E4D7404B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</a:t>
            </a:r>
            <a:r>
              <a:rPr lang="en-US" dirty="0" err="1"/>
              <a:t>Homography</a:t>
            </a:r>
            <a:r>
              <a:rPr lang="en-US" dirty="0"/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BB4E-43A0-4E2B-A986-F7E97BA3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8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So…estimate a scaled version of the matrix where h</a:t>
            </a:r>
            <a:r>
              <a:rPr lang="en-US" baseline="-25000" dirty="0"/>
              <a:t>9 </a:t>
            </a:r>
            <a:r>
              <a:rPr lang="en-US" dirty="0"/>
              <a:t>=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C9BB2-86D0-4576-AC47-C3DC9992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966"/>
            <a:ext cx="12192000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AD1A-4351-4198-9903-F1B0547E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 with Scaled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4687E-3FCC-43D4-9411-05C665004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924"/>
            <a:ext cx="9538982" cy="48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0636-1E1D-4F1F-B7DF-92862401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Reorganize the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F98D6A-1746-4879-ADE3-43036A15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8182"/>
            <a:ext cx="10515600" cy="2722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0CBD4-1C41-41CD-B867-0640223AE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59" b="58796"/>
          <a:stretch/>
        </p:blipFill>
        <p:spPr>
          <a:xfrm>
            <a:off x="2690760" y="4580388"/>
            <a:ext cx="6293850" cy="14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EECE-FB63-461C-8836-195D0CC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System of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EC0B-2A02-43E6-B136-6821C8FB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9C5BA-7395-4994-A843-AEABFDA3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9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8B15-4CFC-4E25-87F8-66CBAA3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4 Marker Points...Solve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59BA5-23AE-4F07-865E-846BEA5E4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115" y="1825625"/>
            <a:ext cx="73177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B15AA-C8A1-427D-8BDF-5E737116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5" y="1585822"/>
            <a:ext cx="12192000" cy="527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EB72E-444F-4407-A96A-8A29F0C6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7" y="105068"/>
            <a:ext cx="10515600" cy="1325563"/>
          </a:xfrm>
        </p:spPr>
        <p:txBody>
          <a:bodyPr/>
          <a:lstStyle/>
          <a:p>
            <a:r>
              <a:rPr lang="en-US" dirty="0"/>
              <a:t>Need to Find Scale….</a:t>
            </a:r>
          </a:p>
        </p:txBody>
      </p:sp>
    </p:spTree>
    <p:extLst>
      <p:ext uri="{BB962C8B-B14F-4D97-AF65-F5344CB8AC3E}">
        <p14:creationId xmlns:p14="http://schemas.microsoft.com/office/powerpoint/2010/main" val="40400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AD63-3973-4E89-A0CD-E33C40E4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3C385-366E-41CF-93AC-54ACC7FBD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931" y="1825625"/>
            <a:ext cx="8870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C0E-BE8F-41B9-9ABE-71D242E39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E6BF6-6FAF-4481-A396-EFD357B7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02" y="1758513"/>
            <a:ext cx="97240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45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4778" y="47384"/>
            <a:ext cx="6693958" cy="585695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z="3667" spc="-8" dirty="0"/>
              <a:t>Temporal </a:t>
            </a:r>
            <a:r>
              <a:rPr sz="3667" spc="-42" dirty="0"/>
              <a:t>Filter </a:t>
            </a:r>
            <a:r>
              <a:rPr sz="3667" dirty="0"/>
              <a:t>to </a:t>
            </a:r>
            <a:r>
              <a:rPr sz="3667" spc="-42" dirty="0"/>
              <a:t>Smooth</a:t>
            </a:r>
            <a:r>
              <a:rPr sz="3667" spc="75" dirty="0"/>
              <a:t> </a:t>
            </a:r>
            <a:r>
              <a:rPr sz="3667" spc="-8" dirty="0"/>
              <a:t>Noise</a:t>
            </a:r>
            <a:endParaRPr sz="3667"/>
          </a:p>
        </p:txBody>
      </p:sp>
      <p:sp>
        <p:nvSpPr>
          <p:cNvPr id="3" name="object 3"/>
          <p:cNvSpPr txBox="1"/>
          <p:nvPr/>
        </p:nvSpPr>
        <p:spPr>
          <a:xfrm>
            <a:off x="743267" y="5063241"/>
            <a:ext cx="2055283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423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088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6460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0127" y="4966620"/>
            <a:ext cx="303742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8" dirty="0">
                <a:latin typeface="Times New Roman"/>
                <a:cs typeface="Times New Roman"/>
              </a:rPr>
              <a:t>(</a:t>
            </a:r>
            <a:r>
              <a:rPr sz="1500" spc="-283" dirty="0">
                <a:latin typeface="Times New Roman"/>
                <a:cs typeface="Times New Roman"/>
              </a:rPr>
              <a:t> </a:t>
            </a:r>
            <a:r>
              <a:rPr sz="1500" i="1" spc="17" dirty="0">
                <a:latin typeface="Times New Roman"/>
                <a:cs typeface="Times New Roman"/>
              </a:rPr>
              <a:t>k</a:t>
            </a:r>
            <a:r>
              <a:rPr sz="1500" i="1" spc="-242" dirty="0">
                <a:latin typeface="Times New Roman"/>
                <a:cs typeface="Times New Roman"/>
              </a:rPr>
              <a:t> </a:t>
            </a:r>
            <a:r>
              <a:rPr sz="1500" spc="8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7303" y="5063241"/>
            <a:ext cx="2680758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50" dirty="0">
                <a:latin typeface="Symbol"/>
                <a:cs typeface="Symbol"/>
              </a:rPr>
              <a:t>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</a:t>
            </a:r>
            <a:r>
              <a:rPr sz="2667" i="1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158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6770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98" y="4889217"/>
            <a:ext cx="6016625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  <a:tab pos="3620631" algn="l"/>
                <a:tab pos="5881276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6142" y="5380596"/>
            <a:ext cx="5990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spc="-8" dirty="0">
                <a:latin typeface="Times New Roman"/>
                <a:cs typeface="Times New Roman"/>
              </a:rPr>
              <a:t>filter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500" i="1" spc="17" dirty="0">
                <a:latin typeface="Times New Roman"/>
                <a:cs typeface="Times New Roman"/>
              </a:rPr>
              <a:t>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8071" y="4966621"/>
            <a:ext cx="140758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spc="17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6263" y="4918788"/>
            <a:ext cx="482600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spc="42" dirty="0">
                <a:latin typeface="Symbol"/>
                <a:cs typeface="Symbol"/>
              </a:rPr>
              <a:t></a:t>
            </a:r>
            <a:r>
              <a:rPr sz="2250" i="1" spc="62" baseline="3086" dirty="0">
                <a:latin typeface="Times New Roman"/>
                <a:cs typeface="Times New Roman"/>
              </a:rPr>
              <a:t>k</a:t>
            </a:r>
            <a:r>
              <a:rPr sz="2250" spc="62" baseline="3086" dirty="0">
                <a:latin typeface="Symbol"/>
                <a:cs typeface="Symbol"/>
              </a:rPr>
              <a:t></a:t>
            </a:r>
            <a:r>
              <a:rPr sz="2250" spc="250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7643" y="4984883"/>
            <a:ext cx="960967" cy="547223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825517" algn="l"/>
              </a:tabLst>
            </a:pPr>
            <a:r>
              <a:rPr sz="3417" spc="-250" dirty="0">
                <a:latin typeface="Symbol"/>
                <a:cs typeface="Symbol"/>
              </a:rPr>
              <a:t></a:t>
            </a:r>
            <a:r>
              <a:rPr sz="3417" spc="-250" dirty="0">
                <a:latin typeface="Times New Roman"/>
                <a:cs typeface="Times New Roman"/>
              </a:rPr>
              <a:t>	</a:t>
            </a:r>
            <a:r>
              <a:rPr sz="3417" spc="-250" dirty="0">
                <a:latin typeface="Symbol"/>
                <a:cs typeface="Symbol"/>
              </a:rPr>
              <a:t></a:t>
            </a:r>
            <a:endParaRPr sz="341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0147" y="5063241"/>
            <a:ext cx="14922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  <a:tabLst>
                <a:tab pos="1292251" algn="l"/>
              </a:tabLst>
            </a:pPr>
            <a:r>
              <a:rPr sz="2583" spc="50" dirty="0">
                <a:latin typeface="Symbol"/>
                <a:cs typeface="Symbol"/>
              </a:rPr>
              <a:t></a:t>
            </a:r>
            <a:r>
              <a:rPr sz="2583" spc="50" dirty="0">
                <a:latin typeface="Times New Roman"/>
                <a:cs typeface="Times New Roman"/>
              </a:rPr>
              <a:t> </a:t>
            </a:r>
            <a:r>
              <a:rPr sz="2583" spc="-75" dirty="0">
                <a:latin typeface="Times New Roman"/>
                <a:cs typeface="Times New Roman"/>
              </a:rPr>
              <a:t> </a:t>
            </a:r>
            <a:r>
              <a:rPr sz="2583" spc="42" dirty="0">
                <a:latin typeface="Times New Roman"/>
                <a:cs typeface="Times New Roman"/>
              </a:rPr>
              <a:t>1</a:t>
            </a:r>
            <a:r>
              <a:rPr sz="2583" spc="-400" dirty="0">
                <a:latin typeface="Times New Roman"/>
                <a:cs typeface="Times New Roman"/>
              </a:rPr>
              <a:t> </a:t>
            </a:r>
            <a:r>
              <a:rPr sz="2583" spc="50" dirty="0">
                <a:latin typeface="Symbol"/>
                <a:cs typeface="Symbol"/>
              </a:rPr>
              <a:t></a:t>
            </a:r>
            <a:r>
              <a:rPr sz="2583" spc="-308" dirty="0">
                <a:latin typeface="Times New Roman"/>
                <a:cs typeface="Times New Roman"/>
              </a:rPr>
              <a:t> </a:t>
            </a:r>
            <a:r>
              <a:rPr sz="2667" i="1" dirty="0">
                <a:latin typeface="Symbol"/>
                <a:cs typeface="Symbol"/>
              </a:rPr>
              <a:t></a:t>
            </a:r>
            <a:r>
              <a:rPr sz="2667" dirty="0">
                <a:latin typeface="Times New Roman"/>
                <a:cs typeface="Times New Roman"/>
              </a:rPr>
              <a:t>	</a:t>
            </a:r>
            <a:r>
              <a:rPr sz="2667" i="1" dirty="0">
                <a:latin typeface="Symbol"/>
                <a:cs typeface="Symbol"/>
              </a:rPr>
              <a:t></a:t>
            </a:r>
            <a:endParaRPr sz="266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3507" y="5063241"/>
            <a:ext cx="1733550" cy="435013"/>
          </a:xfrm>
          <a:prstGeom prst="rect">
            <a:avLst/>
          </a:prstGeom>
        </p:spPr>
        <p:txBody>
          <a:bodyPr vert="horz" wrap="square" lIns="0" tIns="24342" rIns="0" bIns="0" rtlCol="0">
            <a:spAutoFit/>
          </a:bodyPr>
          <a:lstStyle/>
          <a:p>
            <a:pPr marL="21167">
              <a:spcBef>
                <a:spcPts val="192"/>
              </a:spcBef>
            </a:pP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25" dirty="0">
                <a:latin typeface="Times New Roman"/>
                <a:cs typeface="Times New Roman"/>
              </a:rPr>
              <a:t>,</a:t>
            </a:r>
            <a:r>
              <a:rPr sz="2667" i="1" spc="25" dirty="0">
                <a:latin typeface="Symbol"/>
                <a:cs typeface="Symbol"/>
              </a:rPr>
              <a:t></a:t>
            </a:r>
            <a:r>
              <a:rPr sz="2667" i="1" spc="2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r>
              <a:rPr sz="2583" i="1" spc="-75" dirty="0">
                <a:latin typeface="Times New Roman"/>
                <a:cs typeface="Times New Roman"/>
              </a:rPr>
              <a:t> </a:t>
            </a:r>
            <a:r>
              <a:rPr sz="2583" spc="125" dirty="0">
                <a:latin typeface="Times New Roman"/>
                <a:cs typeface="Times New Roman"/>
              </a:rPr>
              <a:t>,</a:t>
            </a:r>
            <a:r>
              <a:rPr sz="2583" i="1" spc="125" dirty="0">
                <a:latin typeface="Times New Roman"/>
                <a:cs typeface="Times New Roman"/>
              </a:rPr>
              <a:t>t</a:t>
            </a:r>
            <a:endParaRPr sz="258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5643" y="5295365"/>
            <a:ext cx="194521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  <a:tabLst>
                <a:tab pos="431807" algn="l"/>
                <a:tab pos="835042" algn="l"/>
                <a:tab pos="1166307" algn="l"/>
                <a:tab pos="1510270" algn="l"/>
                <a:tab pos="1845770" algn="l"/>
              </a:tabLst>
            </a:pPr>
            <a:r>
              <a:rPr sz="1500" i="1" spc="17" dirty="0">
                <a:latin typeface="Times New Roman"/>
                <a:cs typeface="Times New Roman"/>
              </a:rPr>
              <a:t>x	y	z	x	y	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7252" y="4889217"/>
            <a:ext cx="2417233" cy="701112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21167">
              <a:spcBef>
                <a:spcPts val="167"/>
              </a:spcBef>
              <a:tabLst>
                <a:tab pos="2280754" algn="l"/>
              </a:tabLst>
            </a:pPr>
            <a:r>
              <a:rPr sz="4417" spc="-583" dirty="0">
                <a:latin typeface="Symbol"/>
                <a:cs typeface="Symbol"/>
              </a:rPr>
              <a:t></a:t>
            </a:r>
            <a:r>
              <a:rPr sz="4417" spc="-583" dirty="0">
                <a:latin typeface="Times New Roman"/>
                <a:cs typeface="Times New Roman"/>
              </a:rPr>
              <a:t>	</a:t>
            </a:r>
            <a:r>
              <a:rPr sz="4417" spc="-583" dirty="0">
                <a:latin typeface="Symbol"/>
                <a:cs typeface="Symbol"/>
              </a:rPr>
              <a:t></a:t>
            </a:r>
            <a:endParaRPr sz="441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38682" y="5380596"/>
            <a:ext cx="795867" cy="25434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21167">
              <a:spcBef>
                <a:spcPts val="183"/>
              </a:spcBef>
            </a:pPr>
            <a:r>
              <a:rPr sz="1500" i="1" dirty="0">
                <a:latin typeface="Times New Roman"/>
                <a:cs typeface="Times New Roman"/>
              </a:rPr>
              <a:t>unfiltered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35138" y="4918787"/>
            <a:ext cx="293158" cy="321734"/>
          </a:xfrm>
          <a:prstGeom prst="rect">
            <a:avLst/>
          </a:prstGeom>
        </p:spPr>
        <p:txBody>
          <a:bodyPr vert="horz" wrap="square" lIns="0" tIns="26458" rIns="0" bIns="0" rtlCol="0">
            <a:spAutoFit/>
          </a:bodyPr>
          <a:lstStyle/>
          <a:p>
            <a:pPr marL="21167">
              <a:spcBef>
                <a:spcPts val="208"/>
              </a:spcBef>
            </a:pPr>
            <a:r>
              <a:rPr sz="1917" dirty="0">
                <a:latin typeface="Symbol"/>
                <a:cs typeface="Symbol"/>
              </a:rPr>
              <a:t></a:t>
            </a:r>
            <a:r>
              <a:rPr sz="2250" i="1" baseline="3086" dirty="0">
                <a:latin typeface="Times New Roman"/>
                <a:cs typeface="Times New Roman"/>
              </a:rPr>
              <a:t>k</a:t>
            </a:r>
            <a:r>
              <a:rPr sz="2250" i="1" spc="-462" baseline="3086" dirty="0">
                <a:latin typeface="Times New Roman"/>
                <a:cs typeface="Times New Roman"/>
              </a:rPr>
              <a:t> </a:t>
            </a:r>
            <a:r>
              <a:rPr sz="1917" spc="-125" dirty="0">
                <a:latin typeface="Symbol"/>
                <a:cs typeface="Symbol"/>
              </a:rPr>
              <a:t></a:t>
            </a:r>
            <a:endParaRPr sz="191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491" y="1094444"/>
            <a:ext cx="11253258" cy="3518185"/>
          </a:xfrm>
          <a:prstGeom prst="rect">
            <a:avLst/>
          </a:prstGeom>
        </p:spPr>
        <p:txBody>
          <a:bodyPr vert="horz" wrap="square" lIns="0" tIns="58208" rIns="0" bIns="0" rtlCol="0">
            <a:spAutoFit/>
          </a:bodyPr>
          <a:lstStyle/>
          <a:p>
            <a:pPr marL="485785" marR="367249" indent="-465676">
              <a:lnSpc>
                <a:spcPts val="3500"/>
              </a:lnSpc>
              <a:spcBef>
                <a:spcPts val="45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estimation is </a:t>
            </a:r>
            <a:r>
              <a:rPr sz="3083" i="1" u="sng" spc="-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very</a:t>
            </a:r>
            <a:r>
              <a:rPr sz="3083" i="1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sensitive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noise in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the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measured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2D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coordinates!</a:t>
            </a:r>
            <a:endParaRPr sz="3000">
              <a:latin typeface="Arial"/>
              <a:cs typeface="Arial"/>
            </a:endParaRPr>
          </a:p>
          <a:p>
            <a:pPr marL="1247800">
              <a:spcBef>
                <a:spcPts val="1767"/>
              </a:spcBef>
            </a:pPr>
            <a:r>
              <a:rPr sz="3000" dirty="0">
                <a:solidFill>
                  <a:srgbClr val="141313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41313"/>
                </a:solidFill>
                <a:latin typeface="Times New Roman"/>
                <a:cs typeface="Times New Roman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estimated position </a:t>
            </a:r>
            <a:r>
              <a:rPr sz="3000" spc="50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especially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rotation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may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be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noisy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33"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2833">
              <a:latin typeface="Arial"/>
              <a:cs typeface="Arial"/>
            </a:endParaRPr>
          </a:p>
          <a:p>
            <a:pPr marL="485785" marR="8467" indent="-465676">
              <a:lnSpc>
                <a:spcPts val="3700"/>
              </a:lnSpc>
              <a:spcBef>
                <a:spcPts val="8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apply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simple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temporal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filter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with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weight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smooth the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pose 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at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time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step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83" i="1" spc="-25" dirty="0">
                <a:solidFill>
                  <a:srgbClr val="1A1818"/>
                </a:solidFill>
                <a:latin typeface="Arial"/>
                <a:cs typeface="Arial"/>
              </a:rPr>
              <a:t>k</a:t>
            </a:r>
            <a:r>
              <a:rPr sz="3000" spc="-25" dirty="0">
                <a:solidFill>
                  <a:srgbClr val="141313"/>
                </a:solidFill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491" y="6086752"/>
            <a:ext cx="9648825" cy="521511"/>
          </a:xfrm>
          <a:prstGeom prst="rect">
            <a:avLst/>
          </a:prstGeom>
        </p:spPr>
        <p:txBody>
          <a:bodyPr vert="horz" wrap="square" lIns="0" tIns="21167" rIns="0" bIns="0" rtlCol="0">
            <a:spAutoFit/>
          </a:bodyPr>
          <a:lstStyle/>
          <a:p>
            <a:pPr marL="497427" indent="-476260">
              <a:spcBef>
                <a:spcPts val="167"/>
              </a:spcBef>
              <a:buChar char="•"/>
              <a:tabLst>
                <a:tab pos="496368" algn="l"/>
                <a:tab pos="497427" algn="l"/>
              </a:tabLst>
            </a:pP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smaller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less </a:t>
            </a:r>
            <a:r>
              <a:rPr sz="3000" spc="8" dirty="0">
                <a:solidFill>
                  <a:srgbClr val="141313"/>
                </a:solidFill>
                <a:latin typeface="Arial"/>
                <a:cs typeface="Arial"/>
              </a:rPr>
              <a:t>filtering,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larger </a:t>
            </a:r>
            <a:r>
              <a:rPr sz="4875" i="1" baseline="1424" dirty="0">
                <a:latin typeface="Symbol"/>
                <a:cs typeface="Symbol"/>
              </a:rPr>
              <a:t></a:t>
            </a:r>
            <a:r>
              <a:rPr sz="4875" i="1" baseline="142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A1818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1A1818"/>
                </a:solidFill>
                <a:latin typeface="Times New Roman"/>
                <a:cs typeface="Times New Roman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more</a:t>
            </a:r>
            <a:r>
              <a:rPr sz="3000" spc="-508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smoothing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673" y="41792"/>
            <a:ext cx="7750175" cy="698482"/>
          </a:xfrm>
          <a:prstGeom prst="rect">
            <a:avLst/>
          </a:prstGeom>
        </p:spPr>
        <p:txBody>
          <a:bodyPr vert="horz" wrap="square" lIns="0" tIns="21167" rIns="0" bIns="0" rtlCol="0" anchor="ctr">
            <a:spAutoFit/>
          </a:bodyPr>
          <a:lstStyle/>
          <a:p>
            <a:pPr marL="21167">
              <a:lnSpc>
                <a:spcPct val="100000"/>
              </a:lnSpc>
              <a:spcBef>
                <a:spcPts val="167"/>
              </a:spcBef>
            </a:pPr>
            <a:r>
              <a:rPr spc="-8" dirty="0"/>
              <a:t>Overview </a:t>
            </a:r>
            <a:r>
              <a:rPr dirty="0"/>
              <a:t>of </a:t>
            </a:r>
            <a:r>
              <a:rPr spc="-25" dirty="0"/>
              <a:t>Positional</a:t>
            </a:r>
            <a:r>
              <a:rPr spc="-50" dirty="0"/>
              <a:t> </a:t>
            </a:r>
            <a:r>
              <a:rPr spc="25" dirty="0"/>
              <a:t>Tracking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90" y="1326684"/>
            <a:ext cx="10883900" cy="4257403"/>
          </a:xfrm>
          <a:prstGeom prst="rect">
            <a:avLst/>
          </a:prstGeom>
        </p:spPr>
        <p:txBody>
          <a:bodyPr vert="horz" wrap="square" lIns="0" tIns="46565" rIns="0" bIns="0" rtlCol="0">
            <a:spAutoFit/>
          </a:bodyPr>
          <a:lstStyle/>
          <a:p>
            <a:pPr marL="21167" marR="303748">
              <a:lnSpc>
                <a:spcPts val="3500"/>
              </a:lnSpc>
              <a:spcBef>
                <a:spcPts val="365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inside-out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camera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sensor is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located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on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HMD,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no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need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for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other external 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devices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75" dirty="0">
                <a:solidFill>
                  <a:srgbClr val="141313"/>
                </a:solidFill>
                <a:latin typeface="Arial"/>
                <a:cs typeface="Arial"/>
              </a:rPr>
              <a:t>do</a:t>
            </a:r>
            <a:r>
              <a:rPr sz="3000" spc="-42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</a:t>
            </a:r>
            <a:endParaRPr sz="3000" dirty="0"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simultaneous </a:t>
            </a:r>
            <a:r>
              <a:rPr sz="2667" spc="8" dirty="0">
                <a:solidFill>
                  <a:srgbClr val="141313"/>
                </a:solidFill>
                <a:latin typeface="Arial"/>
                <a:cs typeface="Arial"/>
              </a:rPr>
              <a:t>localization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and </a:t>
            </a:r>
            <a:r>
              <a:rPr sz="2667" spc="58" dirty="0">
                <a:solidFill>
                  <a:srgbClr val="141313"/>
                </a:solidFill>
                <a:latin typeface="Arial"/>
                <a:cs typeface="Arial"/>
              </a:rPr>
              <a:t>mapping </a:t>
            </a:r>
            <a:r>
              <a:rPr sz="2667" spc="-25" dirty="0">
                <a:solidFill>
                  <a:srgbClr val="141313"/>
                </a:solidFill>
                <a:latin typeface="Arial"/>
                <a:cs typeface="Arial"/>
              </a:rPr>
              <a:t>(SLAM)</a:t>
            </a:r>
            <a:endParaRPr lang="en-US" sz="2667" spc="-25" dirty="0">
              <a:solidFill>
                <a:srgbClr val="141313"/>
              </a:solidFill>
              <a:latin typeface="Arial"/>
              <a:cs typeface="Arial"/>
            </a:endParaRPr>
          </a:p>
          <a:p>
            <a:pPr marL="1714534" marR="600087" indent="-465676">
              <a:lnSpc>
                <a:spcPts val="3065"/>
              </a:lnSpc>
              <a:spcBef>
                <a:spcPts val="177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computer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&amp;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robotic </a:t>
            </a:r>
            <a:r>
              <a:rPr sz="2667" spc="-8" dirty="0">
                <a:solidFill>
                  <a:srgbClr val="141313"/>
                </a:solidFill>
                <a:latin typeface="Arial"/>
                <a:cs typeface="Arial"/>
              </a:rPr>
              <a:t>vision </a:t>
            </a:r>
            <a:r>
              <a:rPr sz="2667" spc="42" dirty="0">
                <a:solidFill>
                  <a:srgbClr val="141313"/>
                </a:solidFill>
                <a:latin typeface="Arial"/>
                <a:cs typeface="Arial"/>
              </a:rPr>
              <a:t>problem (beyond </a:t>
            </a:r>
            <a:r>
              <a:rPr sz="2667" dirty="0">
                <a:solidFill>
                  <a:srgbClr val="141313"/>
                </a:solidFill>
                <a:latin typeface="Arial"/>
                <a:cs typeface="Arial"/>
              </a:rPr>
              <a:t>this</a:t>
            </a:r>
            <a:r>
              <a:rPr sz="2667" spc="-183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2667" spc="17" dirty="0">
                <a:solidFill>
                  <a:srgbClr val="141313"/>
                </a:solidFill>
                <a:latin typeface="Arial"/>
                <a:cs typeface="Arial"/>
              </a:rPr>
              <a:t>class)</a:t>
            </a:r>
            <a:endParaRPr sz="2667" dirty="0">
              <a:latin typeface="Arial"/>
              <a:cs typeface="Arial"/>
            </a:endParaRPr>
          </a:p>
          <a:p>
            <a:pPr>
              <a:spcBef>
                <a:spcPts val="75"/>
              </a:spcBef>
              <a:buClr>
                <a:srgbClr val="141313"/>
              </a:buClr>
            </a:pPr>
            <a:endParaRPr sz="3667" dirty="0">
              <a:latin typeface="Arial"/>
              <a:cs typeface="Arial"/>
            </a:endParaRPr>
          </a:p>
          <a:p>
            <a:pPr marL="21167" marR="8467">
              <a:lnSpc>
                <a:spcPts val="3533"/>
              </a:lnSpc>
              <a:spcBef>
                <a:spcPts val="8"/>
              </a:spcBef>
            </a:pP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“</a:t>
            </a:r>
            <a:r>
              <a:rPr sz="3000" u="sng" spc="25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outside-in </a:t>
            </a:r>
            <a:r>
              <a:rPr sz="3000" u="sng" spc="42" dirty="0">
                <a:solidFill>
                  <a:srgbClr val="141313"/>
                </a:solidFill>
                <a:uFill>
                  <a:solidFill>
                    <a:srgbClr val="1A1818"/>
                  </a:solidFill>
                </a:uFill>
                <a:latin typeface="Arial"/>
                <a:cs typeface="Arial"/>
              </a:rPr>
              <a:t>tracking</a:t>
            </a:r>
            <a:r>
              <a:rPr sz="3000" spc="42" dirty="0">
                <a:solidFill>
                  <a:srgbClr val="141313"/>
                </a:solidFill>
                <a:latin typeface="Arial"/>
                <a:cs typeface="Arial"/>
              </a:rPr>
              <a:t>”: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external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sensors, </a:t>
            </a:r>
            <a:r>
              <a:rPr sz="3000" spc="17" dirty="0">
                <a:solidFill>
                  <a:srgbClr val="141313"/>
                </a:solidFill>
                <a:latin typeface="Arial"/>
                <a:cs typeface="Arial"/>
              </a:rPr>
              <a:t>cameras,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or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markers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 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required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(i.e. </a:t>
            </a:r>
            <a:r>
              <a:rPr sz="3000" spc="33" dirty="0">
                <a:solidFill>
                  <a:srgbClr val="141313"/>
                </a:solidFill>
                <a:latin typeface="Arial"/>
                <a:cs typeface="Arial"/>
              </a:rPr>
              <a:t>tracking </a:t>
            </a:r>
            <a:r>
              <a:rPr sz="3000" spc="25" dirty="0">
                <a:solidFill>
                  <a:srgbClr val="141313"/>
                </a:solidFill>
                <a:latin typeface="Arial"/>
                <a:cs typeface="Arial"/>
              </a:rPr>
              <a:t>constrained </a:t>
            </a:r>
            <a:r>
              <a:rPr sz="3000" dirty="0">
                <a:solidFill>
                  <a:srgbClr val="141313"/>
                </a:solidFill>
                <a:latin typeface="Arial"/>
                <a:cs typeface="Arial"/>
              </a:rPr>
              <a:t>to </a:t>
            </a:r>
            <a:r>
              <a:rPr sz="3000" spc="58" dirty="0">
                <a:solidFill>
                  <a:srgbClr val="141313"/>
                </a:solidFill>
                <a:latin typeface="Arial"/>
                <a:cs typeface="Arial"/>
              </a:rPr>
              <a:t>specific</a:t>
            </a:r>
            <a:r>
              <a:rPr sz="3000" spc="-75" dirty="0">
                <a:solidFill>
                  <a:srgbClr val="141313"/>
                </a:solidFill>
                <a:latin typeface="Arial"/>
                <a:cs typeface="Arial"/>
              </a:rPr>
              <a:t> </a:t>
            </a:r>
            <a:r>
              <a:rPr sz="3000" spc="-8" dirty="0">
                <a:solidFill>
                  <a:srgbClr val="141313"/>
                </a:solidFill>
                <a:latin typeface="Arial"/>
                <a:cs typeface="Arial"/>
              </a:rPr>
              <a:t>area)</a:t>
            </a:r>
            <a:endParaRPr sz="3000" dirty="0">
              <a:latin typeface="Arial"/>
              <a:cs typeface="Arial"/>
            </a:endParaRPr>
          </a:p>
          <a:p>
            <a:pPr marL="1734643" marR="1089047" indent="-486843">
              <a:lnSpc>
                <a:spcPct val="101000"/>
              </a:lnSpc>
              <a:spcBef>
                <a:spcPts val="1525"/>
              </a:spcBef>
              <a:buChar char="•"/>
              <a:tabLst>
                <a:tab pos="1724059" algn="l"/>
                <a:tab pos="1725118" algn="l"/>
              </a:tabLst>
            </a:pPr>
            <a:r>
              <a:rPr sz="2667" spc="33" dirty="0">
                <a:solidFill>
                  <a:srgbClr val="141313"/>
                </a:solidFill>
                <a:latin typeface="Arial"/>
                <a:cs typeface="Arial"/>
              </a:rPr>
              <a:t>used </a:t>
            </a:r>
            <a:r>
              <a:rPr sz="2667" spc="67" dirty="0">
                <a:solidFill>
                  <a:srgbClr val="141313"/>
                </a:solidFill>
                <a:latin typeface="Arial"/>
                <a:cs typeface="Arial"/>
              </a:rPr>
              <a:t>by </a:t>
            </a:r>
            <a:r>
              <a:rPr lang="en-US" sz="2667" spc="67" dirty="0">
                <a:solidFill>
                  <a:srgbClr val="141313"/>
                </a:solidFill>
                <a:latin typeface="Arial"/>
                <a:cs typeface="Arial"/>
              </a:rPr>
              <a:t>many slightly older HMDs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 (Rift and </a:t>
            </a:r>
            <a:r>
              <a:rPr lang="en-US" sz="2667" spc="-8" dirty="0" err="1">
                <a:solidFill>
                  <a:srgbClr val="141313"/>
                </a:solidFill>
                <a:latin typeface="Arial"/>
                <a:cs typeface="Arial"/>
              </a:rPr>
              <a:t>Vive</a:t>
            </a:r>
            <a:r>
              <a:rPr lang="en-US" sz="2667" spc="-8" dirty="0">
                <a:solidFill>
                  <a:srgbClr val="141313"/>
                </a:solidFill>
                <a:latin typeface="Arial"/>
                <a:cs typeface="Arial"/>
              </a:rPr>
              <a:t>)</a:t>
            </a:r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609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081-5387-4BC9-AD98-0583D57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Inside-Out Tracking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F6FF86AA-274C-44F5-A22B-1FF1BBF5C2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8312" y="1251725"/>
            <a:ext cx="9526859" cy="53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57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4F2-6D3C-40FE-B028-FA3CAA2D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Oculus Quest</a:t>
            </a:r>
          </a:p>
        </p:txBody>
      </p:sp>
      <p:pic>
        <p:nvPicPr>
          <p:cNvPr id="4" name="Online Media 3" title="Hands-On with the Oculus Quest VR Headset!">
            <a:hlinkClick r:id="" action="ppaction://media"/>
            <a:extLst>
              <a:ext uri="{FF2B5EF4-FFF2-40B4-BE49-F238E27FC236}">
                <a16:creationId xmlns:a16="http://schemas.microsoft.com/office/drawing/2014/main" id="{A0D7A89F-5283-447E-83E2-0506093B27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9683" y="1277541"/>
            <a:ext cx="9311217" cy="52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could subtract off acceleration due to gravity and find body acceleration…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1FFB-9BC5-4520-8029-1E546FC8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0" y="2115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Integrate the Accelerometer?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ACFE-9F64-4A54-9EA7-53015804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64354"/>
            <a:ext cx="11776400" cy="4555200"/>
          </a:xfrm>
        </p:spPr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need to estimate position? </a:t>
            </a:r>
            <a:r>
              <a:rPr lang="en-US" dirty="0">
                <a:solidFill>
                  <a:srgbClr val="FF0000"/>
                </a:solidFill>
              </a:rPr>
              <a:t>Integrate twice</a:t>
            </a:r>
          </a:p>
          <a:p>
            <a:pPr marL="152396" indent="0">
              <a:buNone/>
            </a:pPr>
            <a:r>
              <a:rPr lang="en-US" dirty="0"/>
              <a:t>How does that contrast with using a gyroscope to compute orientation?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Only a single integration is necessary to find orientation from angular velocity</a:t>
            </a:r>
            <a:endParaRPr lang="en-US" dirty="0"/>
          </a:p>
          <a:p>
            <a:pPr marL="152396" indent="0">
              <a:buNone/>
            </a:pPr>
            <a:r>
              <a:rPr lang="en-US" dirty="0"/>
              <a:t>What is effect on the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It’s significantly worse when integrating twice</a:t>
            </a:r>
          </a:p>
          <a:p>
            <a:pPr marL="152396" indent="0">
              <a:buNone/>
            </a:pPr>
            <a:r>
              <a:rPr lang="en-US" dirty="0"/>
              <a:t>Can the IMU sensors be used to correct positional drift error?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No…can’t detect even constant velocity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18516-6B89-40D0-BE60-43E9AC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20" y="3129966"/>
            <a:ext cx="3972280" cy="38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2FC8-D7A2-4A1C-9D44-47D866C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Active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F692C-C2BF-4E63-AC1F-6E6662D76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Another approach is to create a signal to be sensed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Many approaches have been tried</a:t>
            </a:r>
          </a:p>
          <a:p>
            <a:r>
              <a:rPr lang="en-US" dirty="0"/>
              <a:t>Infrared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Electromagnetic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989F5-2A9D-439F-8B08-43CA570F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69" y="3051716"/>
            <a:ext cx="6674462" cy="2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8CD9-9DFE-4BF1-8D50-C8AE470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Trilateration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AE6B0-A261-49AA-906D-D33AF689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something like ultrasound </a:t>
            </a:r>
          </a:p>
          <a:p>
            <a:r>
              <a:rPr lang="en-US" dirty="0"/>
              <a:t>Emitter is a speaker and detector is a microphone</a:t>
            </a:r>
          </a:p>
          <a:p>
            <a:r>
              <a:rPr lang="en-US" dirty="0"/>
              <a:t>Speaker emits at known time intervals…</a:t>
            </a:r>
          </a:p>
          <a:p>
            <a:r>
              <a:rPr lang="en-US" dirty="0"/>
              <a:t>Time of Flight (time to detection) enables computation of distance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A36A-9B97-42E9-BC49-2D78CE1C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3509168"/>
            <a:ext cx="7261933" cy="258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C5AB9-FD34-493B-9591-1045D92B39AC}"/>
              </a:ext>
            </a:extLst>
          </p:cNvPr>
          <p:cNvSpPr txBox="1"/>
          <p:nvPr/>
        </p:nvSpPr>
        <p:spPr>
          <a:xfrm>
            <a:off x="8581292" y="3953022"/>
            <a:ext cx="3418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Three emitters allow unique determination of location…</a:t>
            </a:r>
          </a:p>
        </p:txBody>
      </p:sp>
    </p:spTree>
    <p:extLst>
      <p:ext uri="{BB962C8B-B14F-4D97-AF65-F5344CB8AC3E}">
        <p14:creationId xmlns:p14="http://schemas.microsoft.com/office/powerpoint/2010/main" val="374727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3C81-E7EC-457A-90B5-9B1D1CB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Sound and EM…and Visibility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16F6-E635-4535-AAF7-1B6D1845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Both kinds of systems have been problematic</a:t>
            </a:r>
          </a:p>
          <a:p>
            <a:r>
              <a:rPr lang="en-US" dirty="0"/>
              <a:t>Sound reflects off objects in the rooms leading multiple detections</a:t>
            </a:r>
          </a:p>
          <a:p>
            <a:r>
              <a:rPr lang="en-US" dirty="0"/>
              <a:t>Environment can warp EM fields and thus warp detected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A8AE-941C-4B69-927F-39918A99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27" y="3230405"/>
            <a:ext cx="3363750" cy="26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E809-4668-4231-B945-E34AA10A183E}"/>
              </a:ext>
            </a:extLst>
          </p:cNvPr>
          <p:cNvSpPr txBox="1"/>
          <p:nvPr/>
        </p:nvSpPr>
        <p:spPr>
          <a:xfrm>
            <a:off x="4545604" y="3682219"/>
            <a:ext cx="6771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Visibility approaches have been more robust</a:t>
            </a:r>
          </a:p>
          <a:p>
            <a:endParaRPr lang="en-US" sz="2400" dirty="0"/>
          </a:p>
          <a:p>
            <a:r>
              <a:rPr lang="en-US" sz="2400" dirty="0"/>
              <a:t>Camera can be used to track features</a:t>
            </a:r>
          </a:p>
          <a:p>
            <a:endParaRPr lang="en-US" sz="2400" dirty="0"/>
          </a:p>
          <a:p>
            <a:r>
              <a:rPr lang="en-US" sz="2400" dirty="0"/>
              <a:t>Oculus Rift system tracks infrared LEDs on the HMD</a:t>
            </a:r>
          </a:p>
        </p:txBody>
      </p:sp>
    </p:spTree>
    <p:extLst>
      <p:ext uri="{BB962C8B-B14F-4D97-AF65-F5344CB8AC3E}">
        <p14:creationId xmlns:p14="http://schemas.microsoft.com/office/powerpoint/2010/main" val="350519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5798-B074-4925-8A22-76DDE155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/>
              </a:rPr>
              <a:t>A Quick Guide to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3EA17-1C94-4DF8-909C-3A460585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Natural Features</a:t>
            </a:r>
            <a:r>
              <a:rPr lang="en-US" dirty="0"/>
              <a:t>: Automatically discovered and labeled</a:t>
            </a:r>
          </a:p>
          <a:p>
            <a:r>
              <a:rPr lang="en-US" b="1" dirty="0"/>
              <a:t>Artificial Features</a:t>
            </a:r>
            <a:r>
              <a:rPr lang="en-US" dirty="0"/>
              <a:t>: Engineered and placed in scene with assigned labels</a:t>
            </a:r>
          </a:p>
          <a:p>
            <a:r>
              <a:rPr lang="en-US" b="1" dirty="0"/>
              <a:t>Passive Features</a:t>
            </a:r>
            <a:r>
              <a:rPr lang="en-US" dirty="0"/>
              <a:t>: Do not emit energy…can reflect energy (i.e. light)</a:t>
            </a:r>
          </a:p>
          <a:p>
            <a:r>
              <a:rPr lang="en-US" b="1" dirty="0"/>
              <a:t>Active Features</a:t>
            </a:r>
            <a:r>
              <a:rPr lang="en-US" dirty="0"/>
              <a:t>: Emit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EA1ED-E7D3-4CC5-895B-CA80CEC8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42" y="2920005"/>
            <a:ext cx="7029157" cy="38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614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19771</TotalTime>
  <Words>871</Words>
  <Application>Microsoft Office PowerPoint</Application>
  <PresentationFormat>Widescreen</PresentationFormat>
  <Paragraphs>147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</vt:lpstr>
      <vt:lpstr>Comic Sans MS</vt:lpstr>
      <vt:lpstr>Lato</vt:lpstr>
      <vt:lpstr>Lato Medium</vt:lpstr>
      <vt:lpstr>Symbol</vt:lpstr>
      <vt:lpstr>Times New Roman</vt:lpstr>
      <vt:lpstr>Wingdings</vt:lpstr>
      <vt:lpstr>SampleSlides</vt:lpstr>
      <vt:lpstr>PowerPoint Presentation</vt:lpstr>
      <vt:lpstr>Tracking Position and Orientation</vt:lpstr>
      <vt:lpstr>Overview of Positional Tracking</vt:lpstr>
      <vt:lpstr>Integrate the Accelerometer?</vt:lpstr>
      <vt:lpstr>Integrate the Accelerometer?</vt:lpstr>
      <vt:lpstr>Active Tracking</vt:lpstr>
      <vt:lpstr>Trilateration</vt:lpstr>
      <vt:lpstr>Sound and EM…and Visibility</vt:lpstr>
      <vt:lpstr>A Quick Guide to Features</vt:lpstr>
      <vt:lpstr>Perspective-n-Point Problem (PnP)</vt:lpstr>
      <vt:lpstr>Positional Tracking - Optical</vt:lpstr>
      <vt:lpstr>HTC Lighthouse</vt:lpstr>
      <vt:lpstr>HTC Lighthouse</vt:lpstr>
      <vt:lpstr>HTC Lighthouse</vt:lpstr>
      <vt:lpstr>Example: HTC Lighthouse</vt:lpstr>
      <vt:lpstr>Understanding Pose Estimation</vt:lpstr>
      <vt:lpstr>Image Formation</vt:lpstr>
      <vt:lpstr>Finding Pose: Use a Familiar Camera Model</vt:lpstr>
      <vt:lpstr>The Homography Matrix</vt:lpstr>
      <vt:lpstr>Finding Pose: Linear Homography Method</vt:lpstr>
      <vt:lpstr>Scaling the Homography Matrix</vt:lpstr>
      <vt:lpstr>Image Formation with Scaled Matrix</vt:lpstr>
      <vt:lpstr>Reorganize the Equation</vt:lpstr>
      <vt:lpstr>Need a System of Equations</vt:lpstr>
      <vt:lpstr>Use 4 Marker Points...Solve System</vt:lpstr>
      <vt:lpstr>Need to Find Scale….</vt:lpstr>
      <vt:lpstr>Compute the Position</vt:lpstr>
      <vt:lpstr>Get Rotation</vt:lpstr>
      <vt:lpstr>Temporal Filter to Smooth Noise</vt:lpstr>
      <vt:lpstr>Inside-Out Tracking</vt:lpstr>
      <vt:lpstr>Oculus Quest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209</cp:revision>
  <dcterms:created xsi:type="dcterms:W3CDTF">2017-05-11T14:02:37Z</dcterms:created>
  <dcterms:modified xsi:type="dcterms:W3CDTF">2019-11-20T17:50:29Z</dcterms:modified>
</cp:coreProperties>
</file>